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0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4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0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0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25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7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7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2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4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FCD8-2F68-4323-9D54-31C182951DC0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73F1-BF44-4FBC-8176-4F57511E8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4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СОВРЕМЕННЫЕ РОССИЙСКИЕ СОЦИАЛЬНО-ЭКОНОМИЧЕСКИЕ ТЕНДЕНЦИИ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Евгений Гонтмахер,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Зам. директора Института мировой экономики 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международных отношений РАН,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д.э.н., профессор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МИРОВАЯ ЭКОНОМИКА В 2014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Изменение ВВП (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квартал 2014 г.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кварталу 2013 г.,%):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Германия				+1,2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Канада                                                +2,2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Китай                                                  +7,3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Великобритания                                 +3,0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США                                                    +2,3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Франция                                              +0,4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Италия                                                  -0,4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Россия                                                  +0,7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МИРОВАЯ ЭКОНОМИКА В 2014 ГОДУ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Динамика промышленного производства (январь-сентябрь 2014 г. к январю-сентябрю 2013 г., %):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Германия                                               +1,7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Канада                                                   +3,9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Великобритания                                   +2,5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США                                                      +3,9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Франция                                                 -0,9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Италия                                                    -0,5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Россия                                                    +1,5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РОССИЙСКАЯ ЭКОНОМИКА В 2014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ВВП                                                    +0,6%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Физический объем выпуска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товаров и услуг                                  +0,4%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Инвестиции в основной капитал      -2,5%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потребительских цен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(декабрь 2014 г. к декабрю 2013 г.)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+11,4%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Реальные доходы населения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(декабрь 2014 г. к декабрю 2013 г.)    -7,3%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Реальная заработная плата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(декабрь 2014 г. к декабрю 2013 г.)    - 4,7%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2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ПРОГНОЗ МИНЭКОНОМИКИ НА 2015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среднегодовой цене нефти в 50 долларов за баррель и газа в 222,1 доллара за тысячу кубометров </a:t>
            </a:r>
            <a:r>
              <a:rPr lang="ru-RU" dirty="0">
                <a:solidFill>
                  <a:srgbClr val="FF0000"/>
                </a:solidFill>
              </a:rPr>
              <a:t>ВВП сократится на 3 процента.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 </a:t>
            </a:r>
            <a:r>
              <a:rPr lang="ru-RU" dirty="0"/>
              <a:t>среднегодовом курсе доллара более 60 рублей реальные зарплаты россиян сократятся на 9,6 процента, а отток капитала из страны составит 115 миллиардов долларов.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Граждане </a:t>
            </a:r>
            <a:r>
              <a:rPr lang="ru-RU" dirty="0"/>
              <a:t>России сократят потребление непродовольственных товаров на 10,5 процента, а платных услуг - на 5 процентов. В первую очередь россиянам придется отказаться от услуг правового характера (-8,3 процента), медицины (-7,8 процента), культурных мероприятий (-7,6 процента) и туризма (-6,7 процента). </a:t>
            </a:r>
          </a:p>
        </p:txBody>
      </p:sp>
    </p:spTree>
    <p:extLst>
      <p:ext uri="{BB962C8B-B14F-4D97-AF65-F5344CB8AC3E}">
        <p14:creationId xmlns:p14="http://schemas.microsoft.com/office/powerpoint/2010/main" val="10938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ПРИЧИНЫ КРИЗИСА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Внутренние: </a:t>
            </a:r>
          </a:p>
          <a:p>
            <a:pPr>
              <a:buFontTx/>
              <a:buChar char="-"/>
            </a:pPr>
            <a:r>
              <a:rPr lang="ru-RU" dirty="0" smtClean="0"/>
              <a:t>исчерпанность старой экономической модели («</a:t>
            </a:r>
            <a:r>
              <a:rPr lang="ru-RU" dirty="0" err="1" smtClean="0"/>
              <a:t>нефтегаз</a:t>
            </a:r>
            <a:r>
              <a:rPr lang="ru-RU" dirty="0" smtClean="0"/>
              <a:t>»);</a:t>
            </a:r>
          </a:p>
          <a:p>
            <a:pPr>
              <a:buFontTx/>
              <a:buChar char="-"/>
            </a:pPr>
            <a:r>
              <a:rPr lang="ru-RU" dirty="0" smtClean="0"/>
              <a:t>плохой инвестиционный климат (низкое качество </a:t>
            </a:r>
            <a:r>
              <a:rPr lang="ru-RU" dirty="0" err="1" smtClean="0"/>
              <a:t>госуправления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2. Внешние:</a:t>
            </a:r>
          </a:p>
          <a:p>
            <a:pPr marL="0" indent="0">
              <a:buNone/>
            </a:pPr>
            <a:r>
              <a:rPr lang="ru-RU" dirty="0" smtClean="0"/>
              <a:t>- падение цен на нефть и газ;</a:t>
            </a:r>
          </a:p>
          <a:p>
            <a:pPr marL="0" indent="0">
              <a:buNone/>
            </a:pPr>
            <a:r>
              <a:rPr lang="ru-RU" dirty="0" smtClean="0"/>
              <a:t>- санкции.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8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СОЦИАЛЬНЫЕ ПОСЛЕДСТВИЯ КРИЗИСА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Умеренный рост официально зарегистрированной безработицы</a:t>
            </a:r>
          </a:p>
          <a:p>
            <a:pPr marL="514350" indent="-514350">
              <a:buAutoNum type="arabicPeriod"/>
            </a:pPr>
            <a:r>
              <a:rPr lang="ru-RU" dirty="0" smtClean="0"/>
              <a:t>Снижение оплаты труда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Высокая степень приспособляемости населения к экономическим сложностям</a:t>
            </a:r>
          </a:p>
          <a:p>
            <a:pPr marL="514350" indent="-514350">
              <a:buAutoNum type="arabicPeriod"/>
            </a:pPr>
            <a:r>
              <a:rPr lang="ru-RU" dirty="0" smtClean="0"/>
              <a:t>Ухудшение качества человеческого капитала на среднесрочную перспективу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7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Реформы:</a:t>
            </a:r>
          </a:p>
          <a:p>
            <a:pPr>
              <a:buFontTx/>
              <a:buChar char="-"/>
            </a:pPr>
            <a:r>
              <a:rPr lang="ru-RU" dirty="0" smtClean="0"/>
              <a:t>демонополизация;</a:t>
            </a:r>
          </a:p>
          <a:p>
            <a:pPr>
              <a:buFontTx/>
              <a:buChar char="-"/>
            </a:pPr>
            <a:r>
              <a:rPr lang="ru-RU" dirty="0" smtClean="0"/>
              <a:t>децентрализация;</a:t>
            </a:r>
          </a:p>
          <a:p>
            <a:pPr>
              <a:buFontTx/>
              <a:buChar char="-"/>
            </a:pPr>
            <a:r>
              <a:rPr lang="ru-RU" dirty="0" smtClean="0"/>
              <a:t>эффективное регулирование;</a:t>
            </a:r>
          </a:p>
          <a:p>
            <a:pPr>
              <a:buFontTx/>
              <a:buChar char="-"/>
            </a:pPr>
            <a:r>
              <a:rPr lang="ru-RU" dirty="0" smtClean="0"/>
              <a:t>оптимальный размер государства.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9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259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СОВРЕМЕННЫЕ РОССИЙСКИЕ СОЦИАЛЬНО-ЭКОНОМИЧЕСКИЕ ТЕНДЕНЦИИ</vt:lpstr>
      <vt:lpstr>МИРОВАЯ ЭКОНОМИКА В 2014 ГОДУ</vt:lpstr>
      <vt:lpstr>МИРОВАЯ ЭКОНОМИКА В 2014 ГОДУ</vt:lpstr>
      <vt:lpstr>РОССИЙСКАЯ ЭКОНОМИКА В 2014 ГОДУ</vt:lpstr>
      <vt:lpstr>ПРОГНОЗ МИНЭКОНОМИКИ НА 2015 ГОД</vt:lpstr>
      <vt:lpstr>ПРИЧИНЫ КРИЗИСА</vt:lpstr>
      <vt:lpstr>СОЦИАЛЬНЫЕ ПОСЛЕДСТВИЯ КРИЗИСА</vt:lpstr>
      <vt:lpstr>ЧТО ДЕЛАТЬ?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РОССИЙСКИЕ СОЦИАЛЬНО-ЭКОНОМИЧЕСКИЕ ТЕНДЕНЦИИ</dc:title>
  <dc:creator>Евгений</dc:creator>
  <cp:lastModifiedBy>Наталья Сахарова</cp:lastModifiedBy>
  <cp:revision>6</cp:revision>
  <dcterms:created xsi:type="dcterms:W3CDTF">2015-02-09T18:56:27Z</dcterms:created>
  <dcterms:modified xsi:type="dcterms:W3CDTF">2015-03-27T09:00:53Z</dcterms:modified>
</cp:coreProperties>
</file>